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4" r:id="rId6"/>
    <p:sldId id="262" r:id="rId7"/>
    <p:sldId id="266" r:id="rId8"/>
    <p:sldId id="267" r:id="rId9"/>
    <p:sldId id="265" r:id="rId10"/>
    <p:sldId id="263" r:id="rId11"/>
  </p:sldIdLst>
  <p:sldSz cx="18288000" cy="10287000"/>
  <p:notesSz cx="6858000" cy="9144000"/>
  <p:embeddedFontLst>
    <p:embeddedFont>
      <p:font typeface="Assistant" pitchFamily="2" charset="-79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Segoe UI" panose="020B0502040204020203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28" autoAdjust="0"/>
    <p:restoredTop sz="94660"/>
  </p:normalViewPr>
  <p:slideViewPr>
    <p:cSldViewPr snapToGrid="0">
      <p:cViewPr varScale="1">
        <p:scale>
          <a:sx n="55" d="100"/>
          <a:sy n="55" d="100"/>
        </p:scale>
        <p:origin x="437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3815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8288000" cy="10287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3197" y="1595126"/>
            <a:ext cx="13247724" cy="2059479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2432" y="5314950"/>
            <a:ext cx="13238489" cy="3714750"/>
          </a:xfrm>
        </p:spPr>
        <p:txBody>
          <a:bodyPr anchor="ctr">
            <a:normAutofit/>
          </a:bodyPr>
          <a:lstStyle>
            <a:lvl1pPr marL="0" indent="0">
              <a:buNone/>
              <a:defRPr sz="2700"/>
            </a:lvl1pPr>
            <a:lvl2pPr marL="685800" indent="0">
              <a:buNone/>
              <a:defRPr sz="1800"/>
            </a:lvl2pPr>
            <a:lvl3pPr marL="1371600" indent="0">
              <a:buNone/>
              <a:defRPr sz="1500"/>
            </a:lvl3pPr>
            <a:lvl4pPr marL="2057400" indent="0">
              <a:buNone/>
              <a:defRPr sz="1350"/>
            </a:lvl4pPr>
            <a:lvl5pPr marL="2743200" indent="0">
              <a:buNone/>
              <a:defRPr sz="1350"/>
            </a:lvl5pPr>
            <a:lvl6pPr marL="3429000" indent="0">
              <a:buNone/>
              <a:defRPr sz="1350"/>
            </a:lvl6pPr>
            <a:lvl7pPr marL="4114800" indent="0">
              <a:buNone/>
              <a:defRPr sz="1350"/>
            </a:lvl7pPr>
            <a:lvl8pPr marL="4800600" indent="0">
              <a:buNone/>
              <a:defRPr sz="1350"/>
            </a:lvl8pPr>
            <a:lvl9pPr marL="5486400" indent="0">
              <a:buNone/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5656718" y="0"/>
            <a:ext cx="10287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32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gamecriticsawards.com/win-stats-2007.html" TargetMode="Externa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072B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1141131" y="5582885"/>
            <a:ext cx="9016500" cy="2539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By: </a:t>
            </a:r>
            <a:endParaRPr dirty="0"/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FFFFFF"/>
                </a:solidFill>
              </a:rPr>
              <a:t>Paritosh Khanwe</a:t>
            </a:r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FFFFFF"/>
                </a:solidFill>
              </a:rPr>
              <a:t>Roll No - 72</a:t>
            </a:r>
            <a:endParaRPr dirty="0"/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Department of Computer science (Data Science)</a:t>
            </a:r>
            <a:endParaRPr dirty="0"/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b="0" i="0" u="none" strike="noStrike" cap="none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Vidyavardhini’s</a:t>
            </a:r>
            <a:r>
              <a:rPr lang="en-US" sz="2500" b="0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College of Engineering and Technology</a:t>
            </a:r>
            <a:endParaRPr dirty="0"/>
          </a:p>
          <a:p>
            <a:pPr marL="0" marR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/>
          <p:nvPr/>
        </p:nvSpPr>
        <p:spPr>
          <a:xfrm>
            <a:off x="-592645" y="4993810"/>
            <a:ext cx="12832964" cy="303325"/>
          </a:xfrm>
          <a:custGeom>
            <a:avLst/>
            <a:gdLst/>
            <a:ahLst/>
            <a:cxnLst/>
            <a:rect l="l" t="t" r="r" b="b"/>
            <a:pathLst>
              <a:path w="12832964" h="303325" extrusionOk="0">
                <a:moveTo>
                  <a:pt x="0" y="0"/>
                </a:moveTo>
                <a:lnTo>
                  <a:pt x="12832963" y="0"/>
                </a:lnTo>
                <a:lnTo>
                  <a:pt x="12832963" y="303325"/>
                </a:lnTo>
                <a:lnTo>
                  <a:pt x="0" y="3033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6" name="Google Shape;86;p13"/>
          <p:cNvSpPr txBox="1"/>
          <p:nvPr/>
        </p:nvSpPr>
        <p:spPr>
          <a:xfrm>
            <a:off x="1088193" y="3568413"/>
            <a:ext cx="12846000" cy="10969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>
                <a:solidFill>
                  <a:srgbClr val="EBEBEB"/>
                </a:solidFill>
                <a:latin typeface="+mj-lt"/>
                <a:ea typeface="Calibri"/>
                <a:cs typeface="Calibri"/>
                <a:sym typeface="Calibri"/>
              </a:rPr>
              <a:t>VR In Gaming</a:t>
            </a:r>
            <a:endParaRPr sz="3200" dirty="0">
              <a:latin typeface="+mj-lt"/>
            </a:endParaRPr>
          </a:p>
        </p:txBody>
      </p:sp>
      <p:sp>
        <p:nvSpPr>
          <p:cNvPr id="87" name="Google Shape;87;p13"/>
          <p:cNvSpPr/>
          <p:nvPr/>
        </p:nvSpPr>
        <p:spPr>
          <a:xfrm>
            <a:off x="-592645" y="8780222"/>
            <a:ext cx="12832964" cy="303325"/>
          </a:xfrm>
          <a:custGeom>
            <a:avLst/>
            <a:gdLst/>
            <a:ahLst/>
            <a:cxnLst/>
            <a:rect l="l" t="t" r="r" b="b"/>
            <a:pathLst>
              <a:path w="12832964" h="303325" extrusionOk="0">
                <a:moveTo>
                  <a:pt x="0" y="0"/>
                </a:moveTo>
                <a:lnTo>
                  <a:pt x="12832963" y="0"/>
                </a:lnTo>
                <a:lnTo>
                  <a:pt x="12832963" y="303325"/>
                </a:lnTo>
                <a:lnTo>
                  <a:pt x="0" y="30332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8" name="Google Shape;88;p13"/>
          <p:cNvSpPr/>
          <p:nvPr/>
        </p:nvSpPr>
        <p:spPr>
          <a:xfrm>
            <a:off x="-2236312" y="0"/>
            <a:ext cx="23252612" cy="3064959"/>
          </a:xfrm>
          <a:custGeom>
            <a:avLst/>
            <a:gdLst/>
            <a:ahLst/>
            <a:cxnLst/>
            <a:rect l="l" t="t" r="r" b="b"/>
            <a:pathLst>
              <a:path w="23252612" h="3064959" extrusionOk="0">
                <a:moveTo>
                  <a:pt x="0" y="0"/>
                </a:moveTo>
                <a:lnTo>
                  <a:pt x="23252612" y="0"/>
                </a:lnTo>
                <a:lnTo>
                  <a:pt x="23252612" y="3064959"/>
                </a:lnTo>
                <a:lnTo>
                  <a:pt x="0" y="30649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t="-135645" b="-507738"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89" name="Google Shape;89;p13"/>
          <p:cNvSpPr/>
          <p:nvPr/>
        </p:nvSpPr>
        <p:spPr>
          <a:xfrm>
            <a:off x="1328946" y="676632"/>
            <a:ext cx="1709066" cy="1711696"/>
          </a:xfrm>
          <a:custGeom>
            <a:avLst/>
            <a:gdLst/>
            <a:ahLst/>
            <a:cxnLst/>
            <a:rect l="l" t="t" r="r" b="b"/>
            <a:pathLst>
              <a:path w="1709066" h="1711696" extrusionOk="0">
                <a:moveTo>
                  <a:pt x="0" y="0"/>
                </a:moveTo>
                <a:lnTo>
                  <a:pt x="1709066" y="0"/>
                </a:lnTo>
                <a:lnTo>
                  <a:pt x="1709066" y="1711695"/>
                </a:lnTo>
                <a:lnTo>
                  <a:pt x="0" y="17116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sp>
        <p:nvSpPr>
          <p:cNvPr id="90" name="Google Shape;90;p13"/>
          <p:cNvSpPr txBox="1"/>
          <p:nvPr/>
        </p:nvSpPr>
        <p:spPr>
          <a:xfrm>
            <a:off x="3296852" y="802229"/>
            <a:ext cx="12186284" cy="1384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99" b="1" i="0" u="none" strike="noStrike" cap="non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Vidyavardhini’s College of Engineering &amp;  Technology</a:t>
            </a:r>
            <a:endParaRPr/>
          </a:p>
          <a:p>
            <a:pPr marL="0" marR="0" lvl="0" indent="0" algn="ctr" rtl="0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99" b="1" i="0" u="none" strike="noStrike" cap="none">
                <a:solidFill>
                  <a:srgbClr val="000000"/>
                </a:solidFill>
                <a:latin typeface="Assistant"/>
                <a:ea typeface="Assistant"/>
                <a:cs typeface="Assistant"/>
                <a:sym typeface="Assistant"/>
              </a:rPr>
              <a:t>Department of Artificial Intelligence &amp; Data Science</a:t>
            </a:r>
            <a:endParaRPr/>
          </a:p>
        </p:txBody>
      </p:sp>
      <p:sp>
        <p:nvSpPr>
          <p:cNvPr id="91" name="Google Shape;91;p13"/>
          <p:cNvSpPr/>
          <p:nvPr/>
        </p:nvSpPr>
        <p:spPr>
          <a:xfrm>
            <a:off x="11984374" y="-676650"/>
            <a:ext cx="8825739" cy="10963650"/>
          </a:xfrm>
          <a:custGeom>
            <a:avLst/>
            <a:gdLst/>
            <a:ahLst/>
            <a:cxnLst/>
            <a:rect l="l" t="t" r="r" b="b"/>
            <a:pathLst>
              <a:path w="8825739" h="10963650" extrusionOk="0">
                <a:moveTo>
                  <a:pt x="0" y="0"/>
                </a:moveTo>
                <a:lnTo>
                  <a:pt x="8825738" y="0"/>
                </a:lnTo>
                <a:lnTo>
                  <a:pt x="8825738" y="10963650"/>
                </a:lnTo>
                <a:lnTo>
                  <a:pt x="0" y="109636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  <p:pic>
        <p:nvPicPr>
          <p:cNvPr id="3" name="Picture 2" descr="A person and person standing together&#10;&#10;Description automatically generated">
            <a:extLst>
              <a:ext uri="{FF2B5EF4-FFF2-40B4-BE49-F238E27FC236}">
                <a16:creationId xmlns:a16="http://schemas.microsoft.com/office/drawing/2014/main" id="{D95B251A-ECB8-5897-FE28-61453465A3E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4539" t="3595" r="46786" b="44082"/>
          <a:stretch/>
        </p:blipFill>
        <p:spPr>
          <a:xfrm>
            <a:off x="13273587" y="4557253"/>
            <a:ext cx="3873282" cy="4719483"/>
          </a:xfrm>
          <a:prstGeom prst="flowChartConnector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85"/>
    </mc:Choice>
    <mc:Fallback xmlns="">
      <p:transition spd="slow" advTm="10685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0AA62-BF6B-E771-4D83-0C69D289F1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533059" y="3757431"/>
            <a:ext cx="11027917" cy="4333624"/>
          </a:xfrm>
        </p:spPr>
        <p:txBody>
          <a:bodyPr>
            <a:noAutofit/>
          </a:bodyPr>
          <a:lstStyle/>
          <a:p>
            <a:r>
              <a:rPr lang="en-IN" sz="12400" dirty="0"/>
              <a:t>Thank You!</a:t>
            </a:r>
            <a:br>
              <a:rPr lang="en-IN" sz="12400" dirty="0"/>
            </a:br>
            <a:endParaRPr lang="en-IN" sz="12400" dirty="0"/>
          </a:p>
        </p:txBody>
      </p:sp>
    </p:spTree>
    <p:extLst>
      <p:ext uri="{BB962C8B-B14F-4D97-AF65-F5344CB8AC3E}">
        <p14:creationId xmlns:p14="http://schemas.microsoft.com/office/powerpoint/2010/main" val="304406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03"/>
    </mc:Choice>
    <mc:Fallback xmlns="">
      <p:transition spd="slow" advTm="410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67CCE-166D-C53E-1D15-3E2EC6E2A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7442" y="1584065"/>
            <a:ext cx="13247724" cy="2059479"/>
          </a:xfrm>
        </p:spPr>
        <p:txBody>
          <a:bodyPr/>
          <a:lstStyle/>
          <a:p>
            <a:r>
              <a:rPr lang="en-IN" b="1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5E2D61-6DB4-0F09-8578-779E692294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51140" y="4498080"/>
            <a:ext cx="16385720" cy="3886200"/>
          </a:xfrm>
        </p:spPr>
        <p:txBody>
          <a:bodyPr>
            <a:normAutofit/>
          </a:bodyPr>
          <a:lstStyle/>
          <a:p>
            <a:endParaRPr lang="en-US" sz="3000" dirty="0">
              <a:solidFill>
                <a:schemeClr val="tx1"/>
              </a:solidFill>
              <a:latin typeface="Söhne"/>
            </a:endParaRPr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Virtual Reality (VR) refers to a computer-generated simulation of an immersive, three-dimensional environment </a:t>
            </a:r>
            <a:r>
              <a:rPr lang="en-IN" sz="3000" b="0" i="0" dirty="0">
                <a:solidFill>
                  <a:schemeClr val="tx1"/>
                </a:solidFill>
                <a:latin typeface="Segoe UI" panose="020B0502040204020203" pitchFamily="34" charset="0"/>
              </a:rPr>
              <a:t>.</a:t>
            </a:r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VR in gaming offers a revolutionary way to play and experience video games</a:t>
            </a:r>
          </a:p>
          <a:p>
            <a:pPr marL="514350" indent="-514350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Display an engaging image of someone wearing a VR headset, fully immersed in a virtual gaming environment. This image should help convey the idea of the immersive experience VR provides in gaming.</a:t>
            </a:r>
          </a:p>
        </p:txBody>
      </p:sp>
    </p:spTree>
    <p:extLst>
      <p:ext uri="{BB962C8B-B14F-4D97-AF65-F5344CB8AC3E}">
        <p14:creationId xmlns:p14="http://schemas.microsoft.com/office/powerpoint/2010/main" val="202112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471"/>
    </mc:Choice>
    <mc:Fallback xmlns="">
      <p:transition spd="slow" advTm="12947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5F182-14AD-146E-3309-727963E27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5353" y="1484289"/>
            <a:ext cx="13868742" cy="2059479"/>
          </a:xfrm>
        </p:spPr>
        <p:txBody>
          <a:bodyPr/>
          <a:lstStyle/>
          <a:p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Brief Overview </a:t>
            </a:r>
            <a:r>
              <a:rPr lang="en-US" b="1" dirty="0">
                <a:solidFill>
                  <a:schemeClr val="tx1"/>
                </a:solidFill>
                <a:latin typeface="Söhne"/>
              </a:rPr>
              <a:t>O</a:t>
            </a:r>
            <a:r>
              <a:rPr lang="en-US" b="1" i="0" dirty="0">
                <a:solidFill>
                  <a:schemeClr val="tx1"/>
                </a:solidFill>
                <a:effectLst/>
                <a:latin typeface="Söhne"/>
              </a:rPr>
              <a:t>f VR In Gaming</a:t>
            </a:r>
            <a:endParaRPr lang="en-IN" b="1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5AE53-7745-BA8D-ED7F-950B6656DD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1970" y="4114798"/>
            <a:ext cx="17402586" cy="6172202"/>
          </a:xfrm>
        </p:spPr>
        <p:txBody>
          <a:bodyPr>
            <a:noAutofit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1" i="0" dirty="0">
                <a:solidFill>
                  <a:schemeClr val="tx1"/>
                </a:solidFill>
                <a:effectLst/>
                <a:latin typeface="Söhne"/>
              </a:rPr>
              <a:t>Virtual Reality (VR) in gaming</a:t>
            </a: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 represents a transformative leap in how we play and experience video games.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VR technology creates a simulated, three-dimensional environment that immerses players into a digital world.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VR in gaming stands for Virtual Reality, offering an immersive digital experience.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It transports players into a computer-generated 3D world.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VR is revolutionizing the gaming industry by providing unique experiences.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It is a rapidly evolving technology with vast potential for the future of gaming.</a:t>
            </a:r>
          </a:p>
        </p:txBody>
      </p:sp>
    </p:spTree>
    <p:extLst>
      <p:ext uri="{BB962C8B-B14F-4D97-AF65-F5344CB8AC3E}">
        <p14:creationId xmlns:p14="http://schemas.microsoft.com/office/powerpoint/2010/main" val="41575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093"/>
    </mc:Choice>
    <mc:Fallback xmlns="">
      <p:transition spd="slow" advTm="11209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46723-DF6B-4526-329F-C68B61423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1" i="0" dirty="0">
                <a:solidFill>
                  <a:schemeClr val="tx1"/>
                </a:solidFill>
                <a:effectLst/>
                <a:latin typeface="Söhne"/>
              </a:rPr>
              <a:t>Evolution </a:t>
            </a:r>
            <a:r>
              <a:rPr lang="en-US" b="1" dirty="0">
                <a:solidFill>
                  <a:schemeClr val="tx1"/>
                </a:solidFill>
                <a:latin typeface="Söhne"/>
              </a:rPr>
              <a:t>O</a:t>
            </a:r>
            <a:r>
              <a:rPr lang="en-US" sz="6000" b="1" i="0" dirty="0">
                <a:solidFill>
                  <a:schemeClr val="tx1"/>
                </a:solidFill>
                <a:effectLst/>
                <a:latin typeface="Söhne"/>
              </a:rPr>
              <a:t>f Gaming</a:t>
            </a:r>
          </a:p>
        </p:txBody>
      </p:sp>
      <p:pic>
        <p:nvPicPr>
          <p:cNvPr id="5" name="Picture 4" descr="A group of icons of different types of electronic devices">
            <a:extLst>
              <a:ext uri="{FF2B5EF4-FFF2-40B4-BE49-F238E27FC236}">
                <a16:creationId xmlns:a16="http://schemas.microsoft.com/office/drawing/2014/main" id="{E151C01D-CF67-B050-8A6A-116B314C32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035" t="12342" r="9364"/>
          <a:stretch/>
        </p:blipFill>
        <p:spPr>
          <a:xfrm>
            <a:off x="3325091" y="4876799"/>
            <a:ext cx="12358254" cy="516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242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807"/>
    </mc:Choice>
    <mc:Fallback xmlns="">
      <p:transition spd="slow" advTm="104807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10C33-D9F6-45DB-0996-E262ABCDC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Söhne"/>
              </a:rPr>
              <a:t>Timeline</a:t>
            </a:r>
            <a:r>
              <a:rPr lang="en-US" sz="6000" b="1" i="0" dirty="0">
                <a:solidFill>
                  <a:schemeClr val="tx1"/>
                </a:solidFill>
                <a:effectLst/>
                <a:latin typeface="Söhne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Söhne"/>
              </a:rPr>
              <a:t>O</a:t>
            </a:r>
            <a:r>
              <a:rPr lang="en-US" sz="6000" b="1" i="0" dirty="0">
                <a:solidFill>
                  <a:schemeClr val="tx1"/>
                </a:solidFill>
                <a:effectLst/>
                <a:latin typeface="Söhne"/>
              </a:rPr>
              <a:t>f Gaming</a:t>
            </a:r>
            <a:endParaRPr lang="en-IN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8E91BC-629A-DDD0-46C0-466D71A37A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795" y="5434446"/>
            <a:ext cx="16920593" cy="3681719"/>
          </a:xfrm>
        </p:spPr>
        <p:txBody>
          <a:bodyPr>
            <a:no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rgbClr val="181818"/>
                </a:solidFill>
                <a:effectLst/>
                <a:latin typeface="Söhne"/>
                <a:cs typeface="Shonar Bangla" panose="020B0502040204020203" pitchFamily="18" charset="0"/>
              </a:rPr>
              <a:t>Also in 1989, Sega released its 16-bit Genesis console in North America as a successor to its 1986 Sega Master System, which failed to adequately compete against the NES.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rgbClr val="181818"/>
                </a:solidFill>
                <a:effectLst/>
                <a:latin typeface="Söhne"/>
                <a:cs typeface="Shonar Bangla" panose="020B0502040204020203" pitchFamily="18" charset="0"/>
              </a:rPr>
              <a:t>In the mid-1990s, video games leaped to the Big Screen with the release of the </a:t>
            </a:r>
            <a:r>
              <a:rPr lang="en-US" sz="3000" b="0" i="1" dirty="0">
                <a:solidFill>
                  <a:srgbClr val="181818"/>
                </a:solidFill>
                <a:effectLst/>
                <a:latin typeface="Söhne"/>
                <a:cs typeface="Shonar Bangla" panose="020B0502040204020203" pitchFamily="18" charset="0"/>
              </a:rPr>
              <a:t>Super Mario Bros</a:t>
            </a:r>
            <a:endParaRPr lang="en-US" sz="3000" dirty="0">
              <a:solidFill>
                <a:srgbClr val="181818"/>
              </a:solidFill>
              <a:latin typeface="Söhne"/>
              <a:cs typeface="Shonar Bangla" panose="020B0502040204020203" pitchFamily="18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rgbClr val="181818"/>
                </a:solidFill>
                <a:effectLst/>
                <a:latin typeface="Söhne"/>
                <a:cs typeface="Shonar Bangla" panose="020B0502040204020203" pitchFamily="18" charset="0"/>
              </a:rPr>
              <a:t>In 2005 and 2006, Microsoft’s Xbox 360, Sony’s </a:t>
            </a:r>
            <a:r>
              <a:rPr lang="en-US" sz="3000" b="0" i="0" dirty="0" err="1">
                <a:solidFill>
                  <a:srgbClr val="181818"/>
                </a:solidFill>
                <a:effectLst/>
                <a:latin typeface="Söhne"/>
                <a:cs typeface="Shonar Bangla" panose="020B0502040204020203" pitchFamily="18" charset="0"/>
              </a:rPr>
              <a:t>Playstation</a:t>
            </a:r>
            <a:r>
              <a:rPr lang="en-US" sz="3000" b="0" i="0" dirty="0">
                <a:solidFill>
                  <a:srgbClr val="181818"/>
                </a:solidFill>
                <a:effectLst/>
                <a:latin typeface="Söhne"/>
                <a:cs typeface="Shonar Bangla" panose="020B0502040204020203" pitchFamily="18" charset="0"/>
              </a:rPr>
              <a:t> 3, and Nintendo’s Wii kicked off the modern age of high-definition gaming. 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rgbClr val="181818"/>
                </a:solidFill>
                <a:effectLst/>
                <a:latin typeface="Söhne"/>
                <a:cs typeface="Shonar Bangla" panose="020B0502040204020203" pitchFamily="18" charset="0"/>
              </a:rPr>
              <a:t>The Xbox 360, which had similar graphics capabilities to the </a:t>
            </a:r>
            <a:r>
              <a:rPr lang="en-US" sz="3000" b="0" i="0" dirty="0" err="1">
                <a:solidFill>
                  <a:srgbClr val="181818"/>
                </a:solidFill>
                <a:effectLst/>
                <a:latin typeface="Söhne"/>
                <a:cs typeface="Shonar Bangla" panose="020B0502040204020203" pitchFamily="18" charset="0"/>
              </a:rPr>
              <a:t>Playstation</a:t>
            </a:r>
            <a:r>
              <a:rPr lang="en-US" sz="3000" b="0" i="0" dirty="0">
                <a:solidFill>
                  <a:srgbClr val="181818"/>
                </a:solidFill>
                <a:effectLst/>
                <a:latin typeface="Söhne"/>
                <a:cs typeface="Shonar Bangla" panose="020B0502040204020203" pitchFamily="18" charset="0"/>
              </a:rPr>
              <a:t> 3, was lauded for its online gaming ecosystem and won far more </a:t>
            </a:r>
            <a:r>
              <a:rPr lang="en-US" sz="3000" b="0" i="0" u="sng" dirty="0">
                <a:solidFill>
                  <a:schemeClr val="tx1"/>
                </a:solidFill>
                <a:effectLst/>
                <a:latin typeface="Söhne"/>
                <a:cs typeface="Shonar Bangla" panose="020B0502040204020203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Game Critics Awards</a:t>
            </a: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  <a:cs typeface="Shonar Bangla" panose="020B0502040204020203" pitchFamily="18" charset="0"/>
              </a:rPr>
              <a:t> </a:t>
            </a:r>
            <a:r>
              <a:rPr lang="en-US" sz="3000" b="0" i="0" dirty="0">
                <a:solidFill>
                  <a:srgbClr val="181818"/>
                </a:solidFill>
                <a:effectLst/>
                <a:latin typeface="Söhne"/>
                <a:cs typeface="Shonar Bangla" panose="020B0502040204020203" pitchFamily="18" charset="0"/>
              </a:rPr>
              <a:t>than the other platforms in 2007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rgbClr val="181818"/>
                </a:solidFill>
                <a:effectLst/>
                <a:latin typeface="Söhne"/>
                <a:cs typeface="Shonar Bangla" panose="020B0502040204020203" pitchFamily="18" charset="0"/>
              </a:rPr>
              <a:t>Angry Birds Maker Rovio Reports $200 Million In Revenue, $71 Million In Profit For 2012</a:t>
            </a:r>
            <a:endParaRPr lang="en-US" sz="3000" b="0" i="0" dirty="0">
              <a:solidFill>
                <a:schemeClr val="tx1"/>
              </a:solidFill>
              <a:effectLst/>
              <a:latin typeface="Söhne"/>
              <a:cs typeface="Shonar Bangla" panose="020B0502040204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34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617"/>
    </mc:Choice>
    <mc:Fallback xmlns="">
      <p:transition spd="slow" advTm="8461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DC040-E421-EF2B-80FC-234FF8056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Applications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AF7015-ED8E-184E-3874-F0E861BC80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21105" y="4197443"/>
            <a:ext cx="17868551" cy="5234730"/>
          </a:xfrm>
        </p:spPr>
        <p:txBody>
          <a:bodyPr>
            <a:noAutofit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Immersive experience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Realistic graphics and sound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Interactivity and presence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Image: Side-by-side comparison of traditional gaming vs. VR gaming</a:t>
            </a:r>
          </a:p>
        </p:txBody>
      </p:sp>
    </p:spTree>
    <p:extLst>
      <p:ext uri="{BB962C8B-B14F-4D97-AF65-F5344CB8AC3E}">
        <p14:creationId xmlns:p14="http://schemas.microsoft.com/office/powerpoint/2010/main" val="344827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788"/>
    </mc:Choice>
    <mc:Fallback xmlns="">
      <p:transition spd="slow" advTm="82788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5CF2F-6ACF-6E89-A961-5D0440435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8215" y="1415017"/>
            <a:ext cx="13247724" cy="2059479"/>
          </a:xfrm>
        </p:spPr>
        <p:txBody>
          <a:bodyPr/>
          <a:lstStyle/>
          <a:p>
            <a:r>
              <a:rPr lang="en-US" b="1" dirty="0"/>
              <a:t>Popular VR Games </a:t>
            </a:r>
            <a:endParaRPr lang="en-IN" b="1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9D820-39C1-DA59-A935-D18A2C6926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30929" y="5370369"/>
            <a:ext cx="14962295" cy="3714750"/>
          </a:xfrm>
        </p:spPr>
        <p:txBody>
          <a:bodyPr>
            <a:normAutofit fontScale="92500" lnSpcReduction="10000"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1" i="0" dirty="0">
                <a:solidFill>
                  <a:schemeClr val="tx1"/>
                </a:solidFill>
                <a:effectLst/>
                <a:latin typeface="Söhne"/>
              </a:rPr>
              <a:t>Star Wars: Squadrons:</a:t>
            </a: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 A space combat game set in the Star Wars universe, offering thrilling dogfights and starfighter piloting.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endParaRPr lang="en-US" sz="3000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1" i="0" dirty="0">
                <a:solidFill>
                  <a:schemeClr val="tx1"/>
                </a:solidFill>
                <a:effectLst/>
                <a:latin typeface="Söhne"/>
              </a:rPr>
              <a:t>Resident Evil 7: Biohazard:</a:t>
            </a: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 A survival horror game that immerses players in the terrifying world of Resident Evil in VR.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endParaRPr lang="en-US" sz="3000" b="0" i="0" dirty="0">
              <a:solidFill>
                <a:schemeClr val="tx1"/>
              </a:solidFill>
              <a:effectLst/>
              <a:latin typeface="Söhne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000" b="1" i="0" dirty="0">
                <a:solidFill>
                  <a:schemeClr val="tx1"/>
                </a:solidFill>
                <a:effectLst/>
                <a:latin typeface="Söhne"/>
              </a:rPr>
              <a:t>VR Worlds:</a:t>
            </a: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 A collection of mini-games and experiences designed to showcase the capabilities of VR technology.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endParaRPr lang="en-IN" sz="3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657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7B34A-6AFC-A7C7-C9A7-7D8853178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Advantages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173B-E75B-7A86-0B8D-310FEB48C3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10933" y="6000056"/>
            <a:ext cx="15937187" cy="3606218"/>
          </a:xfrm>
        </p:spPr>
        <p:txBody>
          <a:bodyPr>
            <a:noAutofit/>
          </a:bodyPr>
          <a:lstStyle/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1" i="0" dirty="0">
                <a:solidFill>
                  <a:schemeClr val="tx1"/>
                </a:solidFill>
                <a:effectLst/>
                <a:latin typeface="Söhne"/>
              </a:rPr>
              <a:t>Realistic Graphics and </a:t>
            </a:r>
            <a:r>
              <a:rPr lang="en-US" sz="3000" b="1" i="0" dirty="0" err="1">
                <a:solidFill>
                  <a:schemeClr val="tx1"/>
                </a:solidFill>
                <a:effectLst/>
                <a:latin typeface="Söhne"/>
              </a:rPr>
              <a:t>Sound:</a:t>
            </a:r>
            <a:r>
              <a:rPr lang="en-US" sz="3000" b="0" i="0" dirty="0" err="1">
                <a:solidFill>
                  <a:schemeClr val="tx1"/>
                </a:solidFill>
                <a:effectLst/>
                <a:latin typeface="Söhne"/>
              </a:rPr>
              <a:t>VR</a:t>
            </a: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 technology delivers lifelike graphics and 3D spatial audio, creating a more convincing and sensory-rich gaming experience.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1" i="0" dirty="0" err="1">
                <a:solidFill>
                  <a:schemeClr val="tx1"/>
                </a:solidFill>
                <a:effectLst/>
                <a:latin typeface="Söhne"/>
              </a:rPr>
              <a:t>Interactivity:</a:t>
            </a:r>
            <a:r>
              <a:rPr lang="en-US" sz="3000" b="0" i="0" dirty="0" err="1">
                <a:solidFill>
                  <a:schemeClr val="tx1"/>
                </a:solidFill>
                <a:effectLst/>
                <a:latin typeface="Söhne"/>
              </a:rPr>
              <a:t>VR</a:t>
            </a: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 headsets and controllers allow for natural and intuitive interactions with the virtual world.</a:t>
            </a:r>
          </a:p>
          <a:p>
            <a:pPr marL="457200" indent="-457200" algn="l">
              <a:buFont typeface="Wingdings" panose="05000000000000000000" pitchFamily="2" charset="2"/>
              <a:buChar char="Ø"/>
            </a:pPr>
            <a:r>
              <a:rPr lang="en-US" sz="3000" b="1" i="0" dirty="0">
                <a:solidFill>
                  <a:schemeClr val="tx1"/>
                </a:solidFill>
                <a:effectLst/>
                <a:latin typeface="Söhne"/>
              </a:rPr>
              <a:t>Physical </a:t>
            </a:r>
            <a:r>
              <a:rPr lang="en-US" sz="3000" b="1" i="0" dirty="0" err="1">
                <a:solidFill>
                  <a:schemeClr val="tx1"/>
                </a:solidFill>
                <a:effectLst/>
                <a:latin typeface="Söhne"/>
              </a:rPr>
              <a:t>Engagement:</a:t>
            </a:r>
            <a:r>
              <a:rPr lang="en-US" sz="3000" b="0" i="0" dirty="0" err="1">
                <a:solidFill>
                  <a:schemeClr val="tx1"/>
                </a:solidFill>
                <a:effectLst/>
                <a:latin typeface="Söhne"/>
              </a:rPr>
              <a:t>Many</a:t>
            </a: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 VR games encourage physical movement and activity, promoting a healthier and more active gaming experience.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000" b="1" dirty="0">
                <a:solidFill>
                  <a:schemeClr val="tx1"/>
                </a:solidFill>
                <a:effectLst/>
              </a:rPr>
              <a:t>Unique Game </a:t>
            </a:r>
            <a:r>
              <a:rPr lang="en-US" sz="3000" b="1" dirty="0" err="1">
                <a:solidFill>
                  <a:schemeClr val="tx1"/>
                </a:solidFill>
                <a:effectLst/>
              </a:rPr>
              <a:t>Experiences:</a:t>
            </a:r>
            <a:r>
              <a:rPr lang="en-US" sz="3000" b="0" i="0" dirty="0" err="1">
                <a:solidFill>
                  <a:schemeClr val="tx1"/>
                </a:solidFill>
                <a:effectLst/>
                <a:latin typeface="Söhne"/>
              </a:rPr>
              <a:t>VR</a:t>
            </a: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 opens up new possibilities for game genres and experiences not possible in traditional gaming.</a:t>
            </a:r>
          </a:p>
          <a:p>
            <a:br>
              <a:rPr lang="en-US" sz="3000" dirty="0">
                <a:solidFill>
                  <a:schemeClr val="tx1"/>
                </a:solidFill>
                <a:effectLst/>
              </a:rPr>
            </a:br>
            <a:endParaRPr lang="en-US" sz="3000" b="0" i="0" dirty="0">
              <a:solidFill>
                <a:schemeClr val="tx1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009343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358"/>
    </mc:Choice>
    <mc:Fallback xmlns="">
      <p:transition spd="slow" advTm="60358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7B34A-6AFC-A7C7-C9A7-7D8853178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0173B-E75B-7A86-0B8D-310FEB48C3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10933" y="5085656"/>
            <a:ext cx="15937187" cy="3606218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3000" b="0" i="0" dirty="0">
                <a:solidFill>
                  <a:schemeClr val="tx1"/>
                </a:solidFill>
                <a:effectLst/>
                <a:latin typeface="Söhne"/>
              </a:rPr>
              <a:t>In this presentation, we've explored the world of Virtual Reality (VR) in gaming. We defined VR as a technology that immerses players in computer-generated 3D environments using specialized hardware. We highlighted its relevance in gaming, showcasing its ability to provide an immersive experience, realistic graphics and sound, interactivity, and emotional engagement.</a:t>
            </a:r>
            <a:endParaRPr lang="en-IN" sz="3000" kern="100" dirty="0">
              <a:solidFill>
                <a:schemeClr val="tx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92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358"/>
    </mc:Choice>
    <mc:Fallback xmlns="">
      <p:transition spd="slow" advTm="60358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567</Words>
  <Application>Microsoft Office PowerPoint</Application>
  <PresentationFormat>Custom</PresentationFormat>
  <Paragraphs>47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Segoe UI</vt:lpstr>
      <vt:lpstr>Assistant</vt:lpstr>
      <vt:lpstr>Söhne</vt:lpstr>
      <vt:lpstr>Arial</vt:lpstr>
      <vt:lpstr>Wingdings</vt:lpstr>
      <vt:lpstr>Calibri</vt:lpstr>
      <vt:lpstr>Office Theme</vt:lpstr>
      <vt:lpstr>PowerPoint Presentation</vt:lpstr>
      <vt:lpstr>Introduction</vt:lpstr>
      <vt:lpstr>Brief Overview Of VR In Gaming</vt:lpstr>
      <vt:lpstr>Evolution Of Gaming</vt:lpstr>
      <vt:lpstr>Timeline Of Gaming</vt:lpstr>
      <vt:lpstr>Applications</vt:lpstr>
      <vt:lpstr>Popular VR Games </vt:lpstr>
      <vt:lpstr>Advantages</vt:lpstr>
      <vt:lpstr>Conclusion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rameshwar</dc:creator>
  <cp:lastModifiedBy>paritosh khanwe</cp:lastModifiedBy>
  <cp:revision>9</cp:revision>
  <dcterms:modified xsi:type="dcterms:W3CDTF">2023-10-09T06:39:15Z</dcterms:modified>
</cp:coreProperties>
</file>